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8"/>
  </p:handoutMasterIdLst>
  <p:sldIdLst>
    <p:sldId id="256" r:id="rId2"/>
    <p:sldId id="260" r:id="rId3"/>
    <p:sldId id="261" r:id="rId4"/>
    <p:sldId id="264" r:id="rId5"/>
    <p:sldId id="263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74"/>
    <a:srgbClr val="385592"/>
    <a:srgbClr val="FFFFFF"/>
    <a:srgbClr val="173A8D"/>
    <a:srgbClr val="D6DEEA"/>
    <a:srgbClr val="9F9289"/>
    <a:srgbClr val="E2DEDB"/>
    <a:srgbClr val="F1F1F1"/>
    <a:srgbClr val="3A5896"/>
    <a:srgbClr val="1D3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5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4" t="39209" r="6199" b="14585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2" b="2518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 rot="500557">
            <a:off x="451942" y="4277480"/>
            <a:ext cx="4640366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0"/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МБОУ </a:t>
            </a:r>
          </a:p>
          <a:p>
            <a:r>
              <a:rPr lang="ru-RU" sz="3200" b="1" dirty="0" smtClean="0">
                <a:ln w="0"/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«Гимназия №1»</a:t>
            </a:r>
          </a:p>
          <a:p>
            <a:r>
              <a:rPr lang="ru-RU" sz="3200" b="1" dirty="0" smtClean="0">
                <a:ln w="0"/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г. Менделеевск</a:t>
            </a:r>
            <a:endParaRPr lang="en-US" sz="32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32922">
            <a:off x="4898152" y="4162807"/>
            <a:ext cx="3119743" cy="1745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2160">
            <a:off x="6217461" y="5366391"/>
            <a:ext cx="1754007" cy="1777790"/>
          </a:xfrm>
          <a:prstGeom prst="rect">
            <a:avLst/>
          </a:prstGeom>
          <a:ln>
            <a:noFill/>
          </a:ln>
          <a:effectLst>
            <a:outerShdw blurRad="228600" dist="38100" dir="18900000" sx="107000" sy="107000" algn="bl" rotWithShape="0">
              <a:schemeClr val="tx1">
                <a:alpha val="40000"/>
              </a:schemeClr>
            </a:outerShdw>
          </a:effectLst>
        </p:spPr>
      </p:pic>
      <p:sp>
        <p:nvSpPr>
          <p:cNvPr id="7" name="Title 1"/>
          <p:cNvSpPr txBox="1">
            <a:spLocks/>
          </p:cNvSpPr>
          <p:nvPr/>
        </p:nvSpPr>
        <p:spPr>
          <a:xfrm rot="629688">
            <a:off x="4343394" y="3047846"/>
            <a:ext cx="4640366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0"/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Книга рецептов</a:t>
            </a:r>
            <a:endParaRPr lang="en-US" sz="32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03634" y="5670340"/>
            <a:ext cx="4640366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n w="0"/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Приятного аппетита!</a:t>
            </a:r>
            <a:endParaRPr lang="en-US" sz="24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03634" y="678496"/>
            <a:ext cx="4640366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n w="0"/>
                <a:solidFill>
                  <a:srgbClr val="00337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СЕГОДНЯ В МЕНЮ</a:t>
            </a:r>
            <a:endParaRPr lang="en-US" sz="2400" b="1" dirty="0">
              <a:ln w="0"/>
              <a:solidFill>
                <a:srgbClr val="00337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21" t="15865" r="15128" b="6057"/>
          <a:stretch/>
        </p:blipFill>
        <p:spPr>
          <a:xfrm>
            <a:off x="5298431" y="1570893"/>
            <a:ext cx="3050771" cy="44078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30"/>
          <a:stretch/>
        </p:blipFill>
        <p:spPr>
          <a:xfrm>
            <a:off x="744437" y="939857"/>
            <a:ext cx="3759196" cy="2528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37" y="3517449"/>
            <a:ext cx="3746130" cy="2809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2262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6055" y="1011213"/>
            <a:ext cx="3750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3374"/>
                </a:solidFill>
              </a:rPr>
              <a:t>1. Измельчаем салат из квашеной </a:t>
            </a:r>
            <a:r>
              <a:rPr lang="ru-RU" sz="1600" b="1" i="1" dirty="0" smtClean="0">
                <a:solidFill>
                  <a:srgbClr val="003374"/>
                </a:solidFill>
              </a:rPr>
              <a:t>капусты (для начальных классов), горошек – для старших.</a:t>
            </a:r>
            <a:endParaRPr lang="ru-RU" sz="1600" b="1" i="1" dirty="0">
              <a:solidFill>
                <a:srgbClr val="003374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55" y="1842210"/>
            <a:ext cx="3435094" cy="4580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3" t="34904" r="513" b="13366"/>
          <a:stretch/>
        </p:blipFill>
        <p:spPr>
          <a:xfrm>
            <a:off x="4964723" y="3592102"/>
            <a:ext cx="3669323" cy="25308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27" b="11791"/>
          <a:stretch/>
        </p:blipFill>
        <p:spPr>
          <a:xfrm>
            <a:off x="4964723" y="1244096"/>
            <a:ext cx="3669323" cy="207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851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6055" y="1011213"/>
            <a:ext cx="3750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003374"/>
                </a:solidFill>
              </a:rPr>
              <a:t>2</a:t>
            </a:r>
            <a:r>
              <a:rPr lang="ru-RU" sz="1600" b="1" i="1" dirty="0" smtClean="0">
                <a:solidFill>
                  <a:srgbClr val="003374"/>
                </a:solidFill>
              </a:rPr>
              <a:t>. </a:t>
            </a:r>
            <a:r>
              <a:rPr lang="ru-RU" sz="1600" b="1" i="1" dirty="0">
                <a:solidFill>
                  <a:srgbClr val="003374"/>
                </a:solidFill>
              </a:rPr>
              <a:t>Обжариваем с </a:t>
            </a:r>
            <a:r>
              <a:rPr lang="ru-RU" sz="1600" b="1" i="1" dirty="0" smtClean="0">
                <a:solidFill>
                  <a:srgbClr val="003374"/>
                </a:solidFill>
              </a:rPr>
              <a:t>двух сторон биточки </a:t>
            </a:r>
            <a:r>
              <a:rPr lang="ru-RU" sz="1600" b="1" i="1" dirty="0">
                <a:solidFill>
                  <a:srgbClr val="003374"/>
                </a:solidFill>
              </a:rPr>
              <a:t>«Рябушка» , доводим до готовности в жарочном шкафу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97" y="1924984"/>
            <a:ext cx="3271001" cy="4361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559" y="1277815"/>
            <a:ext cx="3756378" cy="5008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523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6055" y="1011213"/>
            <a:ext cx="3750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003374"/>
                </a:solidFill>
              </a:rPr>
              <a:t>3</a:t>
            </a:r>
            <a:r>
              <a:rPr lang="ru-RU" sz="1600" b="1" i="1" dirty="0" smtClean="0">
                <a:solidFill>
                  <a:srgbClr val="003374"/>
                </a:solidFill>
              </a:rPr>
              <a:t>. </a:t>
            </a:r>
            <a:r>
              <a:rPr lang="ru-RU" sz="1600" b="1" i="1" dirty="0">
                <a:solidFill>
                  <a:srgbClr val="003374"/>
                </a:solidFill>
              </a:rPr>
              <a:t>Очищаем картофель, отвариваем, протираем, добавляем молоко и делаем </a:t>
            </a:r>
            <a:r>
              <a:rPr lang="ru-RU" sz="1600" b="1" i="1" dirty="0" smtClean="0">
                <a:solidFill>
                  <a:srgbClr val="003374"/>
                </a:solidFill>
              </a:rPr>
              <a:t>пюре</a:t>
            </a:r>
            <a:endParaRPr lang="ru-RU" sz="1600" b="1" i="1" dirty="0">
              <a:solidFill>
                <a:srgbClr val="003374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6363" y="1011213"/>
            <a:ext cx="37501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3374"/>
                </a:solidFill>
              </a:rPr>
              <a:t>Приятного аппетита</a:t>
            </a:r>
            <a:endParaRPr lang="ru-RU" sz="1600" b="1" i="1" dirty="0">
              <a:solidFill>
                <a:srgbClr val="003374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6000" t="19573" r="42923" b="24086"/>
          <a:stretch/>
        </p:blipFill>
        <p:spPr>
          <a:xfrm>
            <a:off x="1020714" y="1842210"/>
            <a:ext cx="3120880" cy="4507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452" y="1349767"/>
            <a:ext cx="3792020" cy="5056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50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660400" y="997852"/>
            <a:ext cx="3820159" cy="554518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«</a:t>
            </a: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Говоря о школьном питании, нельзя забывать о том, что оно напрямую связано с нашим здоровьем. Предлагаемая пища в нашей столовой не только вкусная, но и полезная, обогащенная витаминами» (Президент гимназии</a:t>
            </a:r>
            <a:r>
              <a:rPr lang="ru-RU" sz="33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 lvl="0">
              <a:spcBef>
                <a:spcPct val="20000"/>
              </a:spcBef>
              <a:defRPr/>
            </a:pPr>
            <a:endParaRPr lang="ru-RU" sz="3300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0">
              <a:spcBef>
                <a:spcPct val="20000"/>
              </a:spcBef>
              <a:defRPr/>
            </a:pP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«Организация питания школьников является неотъемлемой частью воспитания культуры человека. Ученики умело пользуются столовыми приборами: ложками, вилками. Ну а пожелание «приятного аппетита» из уст учеников звучит столь часто, что не удивляет, а радует.  Мне очень радостно за наших детей, потому что в школе создан уголок удовольствия» (Учитель математики)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896091" y="997852"/>
            <a:ext cx="3911767" cy="3284781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33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«Наша столовая – это любимое место и учеников, и учителей. В ее обустройстве продумано все: от вкусной, качественной и, главное, полезной пищи до высококлассного сервиса. Ведь здесь можно не только пообедать и физически набраться сил к постижению наук, но и обогатиться духовной пищей: пообщаться в спокойной непринужденной обстановке с друзьями и одноклассниками, обсудить свои планы, встретить бывших учеников» (Председатель общешкольного родительского комитета)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" t="11152"/>
          <a:stretch/>
        </p:blipFill>
        <p:spPr>
          <a:xfrm>
            <a:off x="4896091" y="3898657"/>
            <a:ext cx="3693499" cy="2644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5281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</TotalTime>
  <Words>250</Words>
  <Application>Microsoft Office PowerPoint</Application>
  <PresentationFormat>Экран (4:3)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User</cp:lastModifiedBy>
  <cp:revision>74</cp:revision>
  <dcterms:created xsi:type="dcterms:W3CDTF">2016-11-18T14:12:19Z</dcterms:created>
  <dcterms:modified xsi:type="dcterms:W3CDTF">2023-04-06T08:35:07Z</dcterms:modified>
</cp:coreProperties>
</file>